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01" r:id="rId1"/>
  </p:sldMasterIdLst>
  <p:notesMasterIdLst>
    <p:notesMasterId r:id="rId8"/>
  </p:notesMasterIdLst>
  <p:handoutMasterIdLst>
    <p:handoutMasterId r:id="rId9"/>
  </p:handoutMasterIdLst>
  <p:sldIdLst>
    <p:sldId id="317" r:id="rId2"/>
    <p:sldId id="290" r:id="rId3"/>
    <p:sldId id="326" r:id="rId4"/>
    <p:sldId id="327" r:id="rId5"/>
    <p:sldId id="328" r:id="rId6"/>
    <p:sldId id="329" r:id="rId7"/>
  </p:sldIdLst>
  <p:sldSz cx="9144000" cy="6858000" type="screen4x3"/>
  <p:notesSz cx="6858000" cy="9144000"/>
  <p:defaultTextStyle>
    <a:defPPr>
      <a:defRPr lang="en-US"/>
    </a:defPPr>
    <a:lvl1pPr marL="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77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66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54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43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31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20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09" algn="l" defTabSz="914377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CC122"/>
    <a:srgbClr val="00C7B1"/>
    <a:srgbClr val="828383"/>
    <a:srgbClr val="005BBB"/>
    <a:srgbClr val="666666"/>
    <a:srgbClr val="4DC3E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618"/>
    <p:restoredTop sz="95161"/>
  </p:normalViewPr>
  <p:slideViewPr>
    <p:cSldViewPr snapToGrid="0" snapToObjects="1">
      <p:cViewPr varScale="1">
        <p:scale>
          <a:sx n="86" d="100"/>
          <a:sy n="86" d="100"/>
        </p:scale>
        <p:origin x="800" y="192"/>
      </p:cViewPr>
      <p:guideLst/>
    </p:cSldViewPr>
  </p:slideViewPr>
  <p:outlineViewPr>
    <p:cViewPr>
      <p:scale>
        <a:sx n="33" d="100"/>
        <a:sy n="33" d="100"/>
      </p:scale>
      <p:origin x="0" y="-606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7" d="100"/>
          <a:sy n="87" d="100"/>
        </p:scale>
        <p:origin x="3904" y="19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1D33A1-6D17-2C4C-B4C2-C83DB37352CC}" type="datetimeFigureOut">
              <a:rPr lang="en-US" smtClean="0">
                <a:latin typeface="Arial" charset="0"/>
              </a:rPr>
              <a:t>5/3/23</a:t>
            </a:fld>
            <a:endParaRPr lang="en-US" dirty="0">
              <a:latin typeface="Arial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B59171E-5108-1245-8B63-E8B205C9AF87}" type="slidenum">
              <a:rPr lang="en-US" smtClean="0">
                <a:latin typeface="Arial" charset="0"/>
              </a:rPr>
              <a:t>‹#›</a:t>
            </a:fld>
            <a:endParaRPr lang="en-US" dirty="0"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7542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jpg>
</file>

<file path=ppt/media/image4.jp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charset="0"/>
              </a:defRPr>
            </a:lvl1pPr>
          </a:lstStyle>
          <a:p>
            <a:fld id="{5B96CA4F-2197-CC40-B4FC-798A937A9DC6}" type="datetimeFigureOut">
              <a:rPr lang="en-US" smtClean="0"/>
              <a:pPr/>
              <a:t>5/3/23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charset="0"/>
              </a:defRPr>
            </a:lvl1pPr>
          </a:lstStyle>
          <a:p>
            <a:fld id="{02322656-8894-1544-92AA-01B3CF5E618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27504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1pPr>
    <a:lvl2pPr marL="609585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2pPr>
    <a:lvl3pPr marL="1219170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3pPr>
    <a:lvl4pPr marL="1828754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4pPr>
    <a:lvl5pPr marL="2438339" algn="l" defTabSz="1219170" rtl="0" eaLnBrk="1" latinLnBrk="0" hangingPunct="1">
      <a:defRPr sz="1600" kern="1200">
        <a:solidFill>
          <a:schemeClr val="tx1"/>
        </a:solidFill>
        <a:latin typeface="Arial" charset="0"/>
        <a:ea typeface="+mn-ea"/>
        <a:cs typeface="+mn-cs"/>
      </a:defRPr>
    </a:lvl5pPr>
    <a:lvl6pPr marL="3047924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7509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7093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6678" algn="l" defTabSz="1219170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7"/>
            <a:ext cx="9141713" cy="6856284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8" y="6046267"/>
            <a:ext cx="4246291" cy="314919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811521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3398729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23924" y="1049311"/>
            <a:ext cx="5320076" cy="58118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7480405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and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2" y="2189263"/>
            <a:ext cx="3001899" cy="2768327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and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3398729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</a:t>
            </a:r>
            <a:r>
              <a:rPr lang="en-US"/>
              <a:t>edit title</a:t>
            </a:r>
            <a:endParaRPr lang="en-US" dirty="0"/>
          </a:p>
        </p:txBody>
      </p:sp>
      <p:sp>
        <p:nvSpPr>
          <p:cNvPr id="12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835974" y="1049311"/>
            <a:ext cx="5308027" cy="2950086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3" name="Picture Placeholder 2"/>
          <p:cNvSpPr>
            <a:spLocks noGrp="1" noChangeAspect="1"/>
          </p:cNvSpPr>
          <p:nvPr>
            <p:ph type="pic" idx="14"/>
          </p:nvPr>
        </p:nvSpPr>
        <p:spPr>
          <a:xfrm>
            <a:off x="3835973" y="3998296"/>
            <a:ext cx="2701892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5817" y="3998296"/>
            <a:ext cx="2618184" cy="28575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bg1"/>
            </a:solidFill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17872715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Width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0" y="1049311"/>
            <a:ext cx="9144000" cy="5811864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txBody>
          <a:bodyPr anchor="t">
            <a:normAutofit/>
          </a:bodyPr>
          <a:lstStyle>
            <a:lvl1pPr marL="0" indent="0" algn="ctr">
              <a:buNone/>
              <a:defRPr sz="1200" b="0" i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endParaRPr lang="en-US" dirty="0"/>
          </a:p>
          <a:p>
            <a:r>
              <a:rPr lang="en-US" dirty="0"/>
              <a:t>Drag picture to placeholder or click icon to add</a:t>
            </a:r>
          </a:p>
        </p:txBody>
      </p:sp>
    </p:spTree>
    <p:extLst>
      <p:ext uri="{BB962C8B-B14F-4D97-AF65-F5344CB8AC3E}">
        <p14:creationId xmlns:p14="http://schemas.microsoft.com/office/powerpoint/2010/main" val="784519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" y="858"/>
            <a:ext cx="9141714" cy="6856285"/>
          </a:xfrm>
          <a:prstGeom prst="rect">
            <a:avLst/>
          </a:prstGeom>
        </p:spPr>
      </p:pic>
      <p:sp>
        <p:nvSpPr>
          <p:cNvPr id="10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493776" y="3968497"/>
            <a:ext cx="4978908" cy="1650381"/>
          </a:xfrm>
          <a:prstGeom prst="rect">
            <a:avLst/>
          </a:prstGeom>
        </p:spPr>
        <p:txBody>
          <a:bodyPr lIns="0">
            <a:normAutofit/>
          </a:bodyPr>
          <a:lstStyle>
            <a:lvl1pPr marL="0" indent="0">
              <a:buNone/>
              <a:defRPr sz="2100" b="0" i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lvl="0"/>
            <a:r>
              <a:rPr lang="en-US" dirty="0"/>
              <a:t>Sub-topic</a:t>
            </a: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777" y="6046265"/>
            <a:ext cx="4148561" cy="307671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472"/>
            <a:ext cx="4978908" cy="2386584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Presentation</a:t>
            </a:r>
            <a:br>
              <a:rPr lang="en-US" dirty="0"/>
            </a:br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5058798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58"/>
            <a:ext cx="9141713" cy="685628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tx1"/>
                </a:solidFill>
                <a:latin typeface="+mj-lt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350411"/>
            <a:ext cx="3528470" cy="26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46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 Bl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857"/>
            <a:ext cx="9141713" cy="6856284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ctrTitle" hasCustomPrompt="1"/>
          </p:nvPr>
        </p:nvSpPr>
        <p:spPr>
          <a:xfrm>
            <a:off x="493776" y="1490663"/>
            <a:ext cx="4978908" cy="2387600"/>
          </a:xfrm>
          <a:prstGeom prst="rect">
            <a:avLst/>
          </a:prstGeom>
          <a:ln>
            <a:noFill/>
          </a:ln>
        </p:spPr>
        <p:txBody>
          <a:bodyPr lIns="0" anchor="b"/>
          <a:lstStyle>
            <a:lvl1pPr algn="l">
              <a:lnSpc>
                <a:spcPts val="4350"/>
              </a:lnSpc>
              <a:defRPr sz="4500" b="1" i="0" cap="all" baseline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r>
              <a:rPr lang="en-US" dirty="0"/>
              <a:t>DIVIDER SLIDE</a:t>
            </a:r>
          </a:p>
        </p:txBody>
      </p:sp>
      <p:sp>
        <p:nvSpPr>
          <p:cNvPr id="6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93776" y="3970337"/>
            <a:ext cx="4978908" cy="2212976"/>
          </a:xfrm>
          <a:prstGeom prst="rect">
            <a:avLst/>
          </a:prstGeom>
          <a:ln>
            <a:noFill/>
          </a:ln>
        </p:spPr>
        <p:txBody>
          <a:bodyPr lIns="0">
            <a:normAutofit/>
          </a:bodyPr>
          <a:lstStyle>
            <a:lvl1pPr marL="0" indent="0" algn="l">
              <a:buNone/>
              <a:defRPr sz="2100" b="0" baseline="0">
                <a:solidFill>
                  <a:schemeClr val="bg1"/>
                </a:solidFill>
                <a:latin typeface="+mj-lt"/>
                <a:ea typeface="Georgia" charset="0"/>
                <a:cs typeface="Georgia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/>
              <a:t>Section title</a:t>
            </a:r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31" y="347472"/>
            <a:ext cx="3437473" cy="254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68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64174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427101" y="2189264"/>
            <a:ext cx="4802124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6897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1" hasCustomPrompt="1"/>
          </p:nvPr>
        </p:nvSpPr>
        <p:spPr>
          <a:xfrm>
            <a:off x="3771900" y="2185417"/>
            <a:ext cx="3134815" cy="3511409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1950"/>
              </a:lnSpc>
              <a:buNone/>
              <a:defRPr sz="135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molestie</a:t>
            </a:r>
            <a:r>
              <a:rPr lang="en-US" dirty="0"/>
              <a:t> </a:t>
            </a:r>
            <a:r>
              <a:rPr lang="en-US" dirty="0" err="1"/>
              <a:t>velit</a:t>
            </a:r>
            <a:r>
              <a:rPr lang="en-US" dirty="0"/>
              <a:t> vitae dolor </a:t>
            </a:r>
            <a:r>
              <a:rPr lang="en-US" dirty="0" err="1"/>
              <a:t>euismod</a:t>
            </a:r>
            <a:r>
              <a:rPr lang="en-US" dirty="0"/>
              <a:t>,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finibus</a:t>
            </a:r>
            <a:r>
              <a:rPr lang="en-US" dirty="0"/>
              <a:t> </a:t>
            </a:r>
            <a:r>
              <a:rPr lang="en-US" dirty="0" err="1"/>
              <a:t>risus</a:t>
            </a:r>
            <a:r>
              <a:rPr lang="en-US" dirty="0"/>
              <a:t> </a:t>
            </a:r>
            <a:r>
              <a:rPr lang="en-US" dirty="0" err="1"/>
              <a:t>mattis</a:t>
            </a:r>
            <a:r>
              <a:rPr lang="en-US" dirty="0"/>
              <a:t>. In </a:t>
            </a:r>
            <a:r>
              <a:rPr lang="en-US" dirty="0" err="1"/>
              <a:t>ornare</a:t>
            </a:r>
            <a:r>
              <a:rPr lang="en-US" dirty="0"/>
              <a:t> convallis </a:t>
            </a:r>
            <a:r>
              <a:rPr lang="en-US" dirty="0" err="1"/>
              <a:t>velit</a:t>
            </a:r>
            <a:r>
              <a:rPr lang="en-US" dirty="0"/>
              <a:t> vitae cursus. Integer </a:t>
            </a:r>
            <a:r>
              <a:rPr lang="en-US" dirty="0" err="1"/>
              <a:t>egestas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mi </a:t>
            </a:r>
            <a:r>
              <a:rPr lang="en-US" dirty="0" err="1"/>
              <a:t>vehicula</a:t>
            </a:r>
            <a:r>
              <a:rPr lang="en-US" dirty="0"/>
              <a:t> </a:t>
            </a:r>
            <a:r>
              <a:rPr lang="en-US" dirty="0" err="1"/>
              <a:t>sollicitudin</a:t>
            </a:r>
            <a:r>
              <a:rPr lang="en-US" dirty="0"/>
              <a:t>. </a:t>
            </a:r>
            <a:r>
              <a:rPr lang="en-US" dirty="0" err="1"/>
              <a:t>Pellentesque</a:t>
            </a:r>
            <a:r>
              <a:rPr lang="en-US" dirty="0"/>
              <a:t> habitant </a:t>
            </a:r>
            <a:r>
              <a:rPr lang="en-US" dirty="0" err="1"/>
              <a:t>morbi</a:t>
            </a:r>
            <a:r>
              <a:rPr lang="en-US" dirty="0"/>
              <a:t> </a:t>
            </a:r>
            <a:r>
              <a:rPr lang="en-US" dirty="0" err="1"/>
              <a:t>tristique</a:t>
            </a:r>
            <a:r>
              <a:rPr lang="en-US" dirty="0"/>
              <a:t> </a:t>
            </a:r>
            <a:r>
              <a:rPr lang="en-US" dirty="0" err="1"/>
              <a:t>senectus</a:t>
            </a:r>
            <a:r>
              <a:rPr lang="en-US" dirty="0"/>
              <a:t> et </a:t>
            </a:r>
            <a:r>
              <a:rPr lang="en-US" dirty="0" err="1"/>
              <a:t>netus</a:t>
            </a:r>
            <a:r>
              <a:rPr lang="en-US" dirty="0"/>
              <a:t> et </a:t>
            </a:r>
            <a:r>
              <a:rPr lang="en-US" dirty="0" err="1"/>
              <a:t>malesuada</a:t>
            </a:r>
            <a:r>
              <a:rPr lang="en-US" dirty="0"/>
              <a:t> fames ac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egestas</a:t>
            </a:r>
            <a:r>
              <a:rPr lang="en-US" dirty="0"/>
              <a:t>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618556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ed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type="body" idx="10" hasCustomPrompt="1"/>
          </p:nvPr>
        </p:nvSpPr>
        <p:spPr>
          <a:xfrm>
            <a:off x="425196" y="2185417"/>
            <a:ext cx="6418318" cy="3732425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 marL="342900" marR="0" indent="-304800" algn="l" defTabSz="685800" rtl="0" eaLnBrk="1" fontAlgn="auto" latinLnBrk="0" hangingPunct="1">
              <a:lnSpc>
                <a:spcPts val="1950"/>
              </a:lnSpc>
              <a:spcBef>
                <a:spcPts val="750"/>
              </a:spcBef>
              <a:spcAft>
                <a:spcPts val="0"/>
              </a:spcAft>
              <a:buClr>
                <a:srgbClr val="005BBB"/>
              </a:buClr>
              <a:buSzPct val="109000"/>
              <a:buFont typeface="Arial" charset="0"/>
              <a:buChar char="•"/>
              <a:tabLst/>
              <a:defRPr sz="1500" b="0" i="0" spc="-38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342892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67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8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2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</a:t>
            </a:r>
          </a:p>
          <a:p>
            <a:r>
              <a:rPr lang="en-US" dirty="0" err="1"/>
              <a:t>Quisque</a:t>
            </a:r>
            <a:r>
              <a:rPr lang="en-US" dirty="0"/>
              <a:t> ac </a:t>
            </a:r>
            <a:r>
              <a:rPr lang="en-US" dirty="0" err="1"/>
              <a:t>orci</a:t>
            </a:r>
            <a:r>
              <a:rPr lang="en-US" dirty="0"/>
              <a:t> in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dapibus</a:t>
            </a:r>
            <a:r>
              <a:rPr lang="en-US" dirty="0"/>
              <a:t> </a:t>
            </a:r>
            <a:r>
              <a:rPr lang="en-US" dirty="0" err="1"/>
              <a:t>sagittis</a:t>
            </a:r>
            <a:r>
              <a:rPr lang="en-US" dirty="0"/>
              <a:t>.</a:t>
            </a:r>
          </a:p>
          <a:p>
            <a:r>
              <a:rPr lang="en-US" dirty="0" err="1"/>
              <a:t>Donec</a:t>
            </a:r>
            <a:r>
              <a:rPr lang="en-US" dirty="0"/>
              <a:t> vitae </a:t>
            </a:r>
            <a:r>
              <a:rPr lang="en-US" dirty="0" err="1"/>
              <a:t>justo</a:t>
            </a:r>
            <a:r>
              <a:rPr lang="en-US" dirty="0"/>
              <a:t> et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mollis</a:t>
            </a:r>
            <a:r>
              <a:rPr lang="en-US" dirty="0"/>
              <a:t> </a:t>
            </a:r>
            <a:r>
              <a:rPr lang="en-US" dirty="0" err="1"/>
              <a:t>consectetur</a:t>
            </a:r>
            <a:r>
              <a:rPr lang="en-US" dirty="0"/>
              <a:t>.</a:t>
            </a:r>
          </a:p>
          <a:p>
            <a:r>
              <a:rPr lang="en-US" dirty="0" err="1"/>
              <a:t>Etiam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ex </a:t>
            </a:r>
            <a:r>
              <a:rPr lang="en-US" dirty="0" err="1"/>
              <a:t>sed</a:t>
            </a:r>
            <a:r>
              <a:rPr lang="en-US" dirty="0"/>
              <a:t>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consequat</a:t>
            </a:r>
            <a:r>
              <a:rPr lang="en-US" dirty="0"/>
              <a:t>.</a:t>
            </a:r>
          </a:p>
          <a:p>
            <a:r>
              <a:rPr lang="en-US" dirty="0" err="1"/>
              <a:t>Cras</a:t>
            </a:r>
            <a:r>
              <a:rPr lang="en-US" dirty="0"/>
              <a:t> </a:t>
            </a:r>
            <a:r>
              <a:rPr lang="en-US" dirty="0" err="1"/>
              <a:t>lacinia</a:t>
            </a:r>
            <a:r>
              <a:rPr lang="en-US" dirty="0"/>
              <a:t> </a:t>
            </a:r>
            <a:r>
              <a:rPr lang="en-US" dirty="0" err="1"/>
              <a:t>est</a:t>
            </a:r>
            <a:r>
              <a:rPr lang="en-US" dirty="0"/>
              <a:t> ac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</a:t>
            </a:r>
          </a:p>
          <a:p>
            <a:r>
              <a:rPr lang="en-US" dirty="0" err="1"/>
              <a:t>Duis</a:t>
            </a:r>
            <a:r>
              <a:rPr lang="en-US" dirty="0"/>
              <a:t> sit </a:t>
            </a:r>
            <a:r>
              <a:rPr lang="en-US" dirty="0" err="1"/>
              <a:t>amet</a:t>
            </a:r>
            <a:r>
              <a:rPr lang="en-US" dirty="0"/>
              <a:t> </a:t>
            </a:r>
            <a:r>
              <a:rPr lang="en-US" dirty="0" err="1"/>
              <a:t>odio</a:t>
            </a:r>
            <a:r>
              <a:rPr lang="en-US" dirty="0"/>
              <a:t> </a:t>
            </a:r>
            <a:r>
              <a:rPr lang="en-US" dirty="0" err="1"/>
              <a:t>facilisis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sodales</a:t>
            </a:r>
            <a:r>
              <a:rPr lang="en-US" dirty="0"/>
              <a:t> </a:t>
            </a:r>
            <a:r>
              <a:rPr lang="en-US" dirty="0" err="1"/>
              <a:t>placerat</a:t>
            </a:r>
            <a:r>
              <a:rPr lang="en-US" dirty="0"/>
              <a:t>.</a:t>
            </a:r>
          </a:p>
          <a:p>
            <a:r>
              <a:rPr lang="en-US" dirty="0"/>
              <a:t>Justo et neque odio facilisis turpis </a:t>
            </a:r>
            <a:r>
              <a:rPr lang="en-US" dirty="0" err="1"/>
              <a:t>sodales</a:t>
            </a:r>
            <a:r>
              <a:rPr lang="en-US" dirty="0"/>
              <a:t> placerat.</a:t>
            </a:r>
          </a:p>
        </p:txBody>
      </p:sp>
      <p:sp>
        <p:nvSpPr>
          <p:cNvPr id="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 baseline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07407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 3 level Bullet 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6"/>
          <p:cNvSpPr>
            <a:spLocks noGrp="1"/>
          </p:cNvSpPr>
          <p:nvPr>
            <p:ph sz="quarter" idx="10" hasCustomPrompt="1"/>
          </p:nvPr>
        </p:nvSpPr>
        <p:spPr>
          <a:xfrm>
            <a:off x="425197" y="2185416"/>
            <a:ext cx="7259240" cy="3848100"/>
          </a:xfrm>
          <a:prstGeom prst="rect">
            <a:avLst/>
          </a:prstGeom>
        </p:spPr>
        <p:txBody>
          <a:bodyPr/>
          <a:lstStyle>
            <a:lvl1pPr marL="0" indent="0">
              <a:lnSpc>
                <a:spcPts val="1725"/>
              </a:lnSpc>
              <a:buClr>
                <a:srgbClr val="005BBB"/>
              </a:buClr>
              <a:buFontTx/>
              <a:buNone/>
              <a:defRPr sz="1275" b="1">
                <a:solidFill>
                  <a:srgbClr val="005BBB"/>
                </a:solidFill>
                <a:latin typeface="Arial" charset="0"/>
                <a:ea typeface="Arial" charset="0"/>
                <a:cs typeface="Arial" charset="0"/>
              </a:defRPr>
            </a:lvl1pPr>
            <a:lvl2pPr marL="552450" indent="-209550">
              <a:lnSpc>
                <a:spcPts val="1725"/>
              </a:lnSpc>
              <a:buClr>
                <a:srgbClr val="005BBB"/>
              </a:buClr>
              <a:buFont typeface="Arial" charset="0"/>
              <a:buChar char="•"/>
              <a:tabLst/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857250" marR="0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>
                <a:tab pos="857250" algn="l"/>
              </a:tabLst>
              <a:defRPr sz="15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4pPr>
            <a:lvl5pPr>
              <a:buClr>
                <a:srgbClr val="005BBB"/>
              </a:buClr>
              <a:defRPr>
                <a:solidFill>
                  <a:srgbClr val="666666"/>
                </a:solidFill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</a:t>
            </a:r>
          </a:p>
          <a:p>
            <a:pPr lvl="2"/>
            <a:r>
              <a:rPr lang="en-US" dirty="0"/>
              <a:t>Third level</a:t>
            </a:r>
          </a:p>
          <a:p>
            <a:pPr lvl="1"/>
            <a:r>
              <a:rPr lang="en-US" dirty="0"/>
              <a:t>Second level text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 text </a:t>
            </a:r>
          </a:p>
          <a:p>
            <a:pPr lvl="2"/>
            <a:r>
              <a:rPr lang="en-US" dirty="0"/>
              <a:t>Third level</a:t>
            </a:r>
          </a:p>
          <a:p>
            <a:pPr marL="857250" marR="0" lvl="2" indent="-171450" algn="l" defTabSz="685800" rtl="0" eaLnBrk="1" fontAlgn="auto" latinLnBrk="0" hangingPunct="1">
              <a:lnSpc>
                <a:spcPts val="1725"/>
              </a:lnSpc>
              <a:spcBef>
                <a:spcPts val="375"/>
              </a:spcBef>
              <a:spcAft>
                <a:spcPts val="0"/>
              </a:spcAft>
              <a:buClr>
                <a:srgbClr val="005BBB"/>
              </a:buClr>
              <a:buSzTx/>
              <a:buFont typeface="LucidaGrande" charset="0"/>
              <a:buChar char="-"/>
              <a:tabLst/>
              <a:defRPr/>
            </a:pPr>
            <a:r>
              <a:rPr lang="en-US" dirty="0"/>
              <a:t>Third level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549412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201479" y="0"/>
            <a:ext cx="8772041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6" algn="ctr"/>
            <a:r>
              <a:rPr lang="en-US" sz="1800" dirty="0">
                <a:latin typeface="Arial" charset="0"/>
              </a:rPr>
              <a:t>‘-</a:t>
            </a:r>
          </a:p>
        </p:txBody>
      </p:sp>
      <p:sp>
        <p:nvSpPr>
          <p:cNvPr id="8" name="Title 1"/>
          <p:cNvSpPr txBox="1">
            <a:spLocks/>
          </p:cNvSpPr>
          <p:nvPr userDrawn="1"/>
        </p:nvSpPr>
        <p:spPr>
          <a:xfrm>
            <a:off x="1534334" y="1023930"/>
            <a:ext cx="6418317" cy="1402691"/>
          </a:xfrm>
          <a:prstGeom prst="rect">
            <a:avLst/>
          </a:prstGeom>
        </p:spPr>
        <p:txBody>
          <a:bodyPr anchor="t" anchorCtr="0">
            <a:normAutofit/>
          </a:bodyPr>
          <a:lstStyle>
            <a:lvl1pPr algn="l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3600" b="1" i="0" kern="1200" baseline="0">
                <a:solidFill>
                  <a:schemeClr val="tx1"/>
                </a:solidFill>
                <a:latin typeface="Effra Trial Heavy" charset="0"/>
                <a:ea typeface="Effra Trial Heavy" charset="0"/>
                <a:cs typeface="Effra Trial Heavy" charset="0"/>
              </a:defRPr>
            </a:lvl1pPr>
          </a:lstStyle>
          <a:p>
            <a:endParaRPr lang="en-US" sz="3600" dirty="0">
              <a:latin typeface="Georgia" charset="0"/>
              <a:ea typeface="Georgia" charset="0"/>
              <a:cs typeface="Georgia" charset="0"/>
            </a:endParaRPr>
          </a:p>
        </p:txBody>
      </p:sp>
      <p:sp>
        <p:nvSpPr>
          <p:cNvPr id="9" name="Text Placeholder 2"/>
          <p:cNvSpPr txBox="1">
            <a:spLocks/>
          </p:cNvSpPr>
          <p:nvPr userDrawn="1"/>
        </p:nvSpPr>
        <p:spPr>
          <a:xfrm>
            <a:off x="1534334" y="2555889"/>
            <a:ext cx="6418317" cy="307820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Arial" panose="020B0604020202020204" pitchFamily="34" charset="0"/>
              <a:buNone/>
              <a:defRPr sz="1200" b="0" i="0" kern="1200">
                <a:solidFill>
                  <a:srgbClr val="828383"/>
                </a:solidFill>
                <a:latin typeface="Museo Slab 100" charset="0"/>
                <a:ea typeface="Museo Slab 100" charset="0"/>
                <a:cs typeface="Museo Slab 100" charset="0"/>
              </a:defRPr>
            </a:lvl1pPr>
            <a:lvl2pPr marL="3429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2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857"/>
            <a:ext cx="9141713" cy="6856284"/>
          </a:xfrm>
          <a:prstGeom prst="rect">
            <a:avLst/>
          </a:prstGeom>
        </p:spPr>
      </p:pic>
      <p:sp>
        <p:nvSpPr>
          <p:cNvPr id="12" name="Text Placeholder 11"/>
          <p:cNvSpPr>
            <a:spLocks noGrp="1"/>
          </p:cNvSpPr>
          <p:nvPr>
            <p:ph type="body" idx="1"/>
          </p:nvPr>
        </p:nvSpPr>
        <p:spPr>
          <a:xfrm>
            <a:off x="425196" y="2320111"/>
            <a:ext cx="7886700" cy="3813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13" name="Title Placeholder 12"/>
          <p:cNvSpPr>
            <a:spLocks noGrp="1"/>
          </p:cNvSpPr>
          <p:nvPr>
            <p:ph type="title"/>
          </p:nvPr>
        </p:nvSpPr>
        <p:spPr>
          <a:xfrm>
            <a:off x="425196" y="1316736"/>
            <a:ext cx="7886700" cy="86843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title</a:t>
            </a:r>
          </a:p>
        </p:txBody>
      </p:sp>
      <p:sp>
        <p:nvSpPr>
          <p:cNvPr id="11" name="Slide Number Placeholder 6"/>
          <p:cNvSpPr txBox="1">
            <a:spLocks/>
          </p:cNvSpPr>
          <p:nvPr userDrawn="1"/>
        </p:nvSpPr>
        <p:spPr>
          <a:xfrm>
            <a:off x="7546663" y="6240989"/>
            <a:ext cx="544068" cy="53451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685800" rtl="0" eaLnBrk="1" latinLnBrk="0" hangingPunct="1">
              <a:defRPr sz="1000" b="1" i="0" kern="1200">
                <a:solidFill>
                  <a:srgbClr val="828383"/>
                </a:solidFill>
                <a:latin typeface="Museo Slab 900" charset="0"/>
                <a:ea typeface="Museo Slab 900" charset="0"/>
                <a:cs typeface="Museo Slab 900" charset="0"/>
              </a:defRPr>
            </a:lvl1pPr>
            <a:lvl2pPr marL="3429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algn="l" defTabSz="685800" rtl="0" eaLnBrk="1" latinLnBrk="0" hangingPunct="1"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915D2C3-7EB9-F849-9C19-1CC92E2870ED}" type="slidenum">
              <a:rPr lang="en-US" sz="1200" b="1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pPr/>
              <a:t>‹#›</a:t>
            </a:fld>
            <a:endParaRPr lang="en-US" sz="1200" b="1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" y="350411"/>
            <a:ext cx="3528470" cy="261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03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8" r:id="rId1"/>
    <p:sldLayoutId id="2147483896" r:id="rId2"/>
    <p:sldLayoutId id="2147483894" r:id="rId3"/>
    <p:sldLayoutId id="2147483909" r:id="rId4"/>
    <p:sldLayoutId id="2147483905" r:id="rId5"/>
    <p:sldLayoutId id="2147483895" r:id="rId6"/>
    <p:sldLayoutId id="2147483897" r:id="rId7"/>
    <p:sldLayoutId id="2147483907" r:id="rId8"/>
    <p:sldLayoutId id="2147483898" r:id="rId9"/>
    <p:sldLayoutId id="2147483900" r:id="rId10"/>
    <p:sldLayoutId id="2147483906" r:id="rId11"/>
    <p:sldLayoutId id="2147483902" r:id="rId12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250" b="0" kern="1200">
          <a:solidFill>
            <a:schemeClr val="tx2"/>
          </a:solidFill>
          <a:latin typeface="+mj-lt"/>
          <a:ea typeface="Georgia" charset="0"/>
          <a:cs typeface="Georgia" charset="0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50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LucidaGrande" charset="0"/>
        <a:buChar char="-"/>
        <a:defRPr sz="1350" kern="1200" baseline="0">
          <a:solidFill>
            <a:schemeClr val="tx1"/>
          </a:solidFill>
          <a:latin typeface="Arial" charset="0"/>
          <a:ea typeface="Arial" charset="0"/>
          <a:cs typeface="Arial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Clr>
          <a:srgbClr val="005BBB"/>
        </a:buClr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Arial" charset="0"/>
          <a:ea typeface="Arial" charset="0"/>
          <a:cs typeface="Arial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880" userDrawn="1">
          <p15:clr>
            <a:srgbClr val="F26B43"/>
          </p15:clr>
        </p15:guide>
        <p15:guide id="2" pos="312" userDrawn="1">
          <p15:clr>
            <a:srgbClr val="F26B43"/>
          </p15:clr>
        </p15:guide>
        <p15:guide id="3" orient="horz" pos="4016" userDrawn="1">
          <p15:clr>
            <a:srgbClr val="F26B43"/>
          </p15:clr>
        </p15:guide>
        <p15:guide id="4" pos="5544" userDrawn="1">
          <p15:clr>
            <a:srgbClr val="F26B43"/>
          </p15:clr>
        </p15:guide>
        <p15:guide id="5" pos="216" userDrawn="1">
          <p15:clr>
            <a:srgbClr val="F26B43"/>
          </p15:clr>
        </p15:guide>
        <p15:guide id="6" pos="3348" userDrawn="1">
          <p15:clr>
            <a:srgbClr val="F26B43"/>
          </p15:clr>
        </p15:guide>
        <p15:guide id="7" pos="3528" userDrawn="1">
          <p15:clr>
            <a:srgbClr val="F26B43"/>
          </p15:clr>
        </p15:guide>
        <p15:guide id="8" pos="3384" userDrawn="1">
          <p15:clr>
            <a:srgbClr val="F26B43"/>
          </p15:clr>
        </p15:guide>
        <p15:guide id="9" orient="horz" pos="1848" userDrawn="1">
          <p15:clr>
            <a:srgbClr val="F26B43"/>
          </p15:clr>
        </p15:guide>
        <p15:guide id="10" orient="horz" pos="1896" userDrawn="1">
          <p15:clr>
            <a:srgbClr val="F26B43"/>
          </p15:clr>
        </p15:guide>
        <p15:guide id="11" orient="horz" pos="2880" userDrawn="1">
          <p15:clr>
            <a:srgbClr val="F26B43"/>
          </p15:clr>
        </p15:guide>
        <p15:guide id="12" orient="horz" pos="283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ilezilla-project.org/" TargetMode="External"/><Relationship Id="rId2" Type="http://schemas.openxmlformats.org/officeDocument/2006/relationships/hyperlink" Target="https://www.putty.org/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buffalo.edu/ccr/support/research_facilities/general_compute.html#specific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ubccr.freshdesk.com/support/solutions/articles/5000688140-submitting-a-slurm-job-script" TargetMode="Externa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dirty="0"/>
              <a:t>Tips of CCR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271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 Placeholder 1"/>
          <p:cNvSpPr txBox="1">
            <a:spLocks/>
          </p:cNvSpPr>
          <p:nvPr/>
        </p:nvSpPr>
        <p:spPr>
          <a:xfrm>
            <a:off x="425196" y="2185415"/>
            <a:ext cx="5461254" cy="171720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50"/>
              </a:lnSpc>
            </a:pPr>
            <a:r>
              <a:rPr lang="en-US" altLang="zh-CN" sz="1400" dirty="0"/>
              <a:t>Connecting to CCR with </a:t>
            </a:r>
            <a:r>
              <a:rPr lang="en-US" altLang="zh-CN" sz="1400" dirty="0" err="1">
                <a:hlinkClick r:id="rId2"/>
              </a:rPr>
              <a:t>PuTTY</a:t>
            </a:r>
            <a:r>
              <a:rPr lang="en-US" altLang="zh-CN" sz="1400" dirty="0"/>
              <a:t> (Windows)</a:t>
            </a:r>
          </a:p>
          <a:p>
            <a:pPr>
              <a:lnSpc>
                <a:spcPts val="1950"/>
              </a:lnSpc>
            </a:pPr>
            <a:r>
              <a:rPr lang="en-US" altLang="zh-CN" sz="1400" dirty="0"/>
              <a:t>Connecting to CCR with </a:t>
            </a:r>
            <a:r>
              <a:rPr lang="en-US" altLang="zh-CN" sz="1400" dirty="0">
                <a:hlinkClick r:id="rId3"/>
              </a:rPr>
              <a:t>FileZilla</a:t>
            </a:r>
            <a:r>
              <a:rPr lang="en-US" altLang="zh-CN" sz="1400" dirty="0"/>
              <a:t> (Mac)</a:t>
            </a:r>
          </a:p>
          <a:p>
            <a:pPr>
              <a:lnSpc>
                <a:spcPts val="1950"/>
              </a:lnSpc>
            </a:pPr>
            <a:r>
              <a:rPr lang="en-US" altLang="zh-CN" sz="1400" dirty="0"/>
              <a:t>Connecting to CCR with command line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  </a:t>
            </a:r>
          </a:p>
        </p:txBody>
      </p:sp>
      <p:sp>
        <p:nvSpPr>
          <p:cNvPr id="181" name="Title 2"/>
          <p:cNvSpPr txBox="1">
            <a:spLocks/>
          </p:cNvSpPr>
          <p:nvPr/>
        </p:nvSpPr>
        <p:spPr>
          <a:xfrm>
            <a:off x="425196" y="1316736"/>
            <a:ext cx="4474795" cy="868430"/>
          </a:xfrm>
          <a:prstGeom prst="rect">
            <a:avLst/>
          </a:prstGeom>
        </p:spPr>
        <p:txBody>
          <a:bodyPr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5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Connecting to CCR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994359" y="3303066"/>
            <a:ext cx="3692089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 err="1"/>
              <a:t>ssh</a:t>
            </a:r>
            <a:r>
              <a:rPr lang="en-US" sz="1100" b="1" dirty="0"/>
              <a:t>            UB_IT@vortex.ccr.buffalo.edu   </a:t>
            </a:r>
            <a:endParaRPr lang="en-US" sz="11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9991" y="1800224"/>
            <a:ext cx="3298423" cy="191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21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Text Placeholder 1"/>
          <p:cNvSpPr txBox="1">
            <a:spLocks/>
          </p:cNvSpPr>
          <p:nvPr/>
        </p:nvSpPr>
        <p:spPr>
          <a:xfrm>
            <a:off x="425196" y="2185415"/>
            <a:ext cx="5461254" cy="34647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1950"/>
              </a:lnSpc>
            </a:pPr>
            <a:r>
              <a:rPr lang="en-US" altLang="zh-CN" sz="1400" dirty="0" err="1"/>
              <a:t>Tmux</a:t>
            </a:r>
            <a:r>
              <a:rPr lang="en-US" altLang="zh-CN" sz="1400" dirty="0"/>
              <a:t> is a terminal multiplexer for Unix-like operating systems.</a:t>
            </a:r>
          </a:p>
          <a:p>
            <a:pPr>
              <a:lnSpc>
                <a:spcPts val="1950"/>
              </a:lnSpc>
            </a:pPr>
            <a:r>
              <a:rPr lang="en-US" sz="1400" dirty="0"/>
              <a:t> Using </a:t>
            </a:r>
            <a:r>
              <a:rPr lang="en-US" sz="1400" dirty="0" err="1"/>
              <a:t>tmux</a:t>
            </a:r>
            <a:r>
              <a:rPr lang="en-US" sz="1400" dirty="0"/>
              <a:t> to avoid broken pipe.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start new:           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attach: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attach to named: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list sessions: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kill session:</a:t>
            </a:r>
          </a:p>
          <a:p>
            <a:pPr marL="0" indent="0">
              <a:lnSpc>
                <a:spcPts val="1950"/>
              </a:lnSpc>
              <a:buNone/>
            </a:pPr>
            <a:r>
              <a:rPr lang="en-US" sz="1400" dirty="0"/>
              <a:t>             </a:t>
            </a:r>
          </a:p>
        </p:txBody>
      </p:sp>
      <p:sp>
        <p:nvSpPr>
          <p:cNvPr id="181" name="Title 2"/>
          <p:cNvSpPr txBox="1">
            <a:spLocks/>
          </p:cNvSpPr>
          <p:nvPr/>
        </p:nvSpPr>
        <p:spPr>
          <a:xfrm>
            <a:off x="425196" y="1316736"/>
            <a:ext cx="4474795" cy="868430"/>
          </a:xfrm>
          <a:prstGeom prst="rect">
            <a:avLst/>
          </a:prstGeom>
        </p:spPr>
        <p:txBody>
          <a:bodyPr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5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dirty="0" err="1"/>
              <a:t>Tmux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480962" y="3003074"/>
            <a:ext cx="3046381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tmux</a:t>
            </a:r>
            <a:r>
              <a:rPr lang="en-US" sz="1100" b="1" dirty="0"/>
              <a:t> </a:t>
            </a:r>
            <a:endParaRPr lang="en-US" sz="1100" dirty="0"/>
          </a:p>
        </p:txBody>
      </p:sp>
      <p:sp>
        <p:nvSpPr>
          <p:cNvPr id="6" name="TextBox 5"/>
          <p:cNvSpPr txBox="1"/>
          <p:nvPr/>
        </p:nvSpPr>
        <p:spPr>
          <a:xfrm>
            <a:off x="2480962" y="3370960"/>
            <a:ext cx="3046381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tmux</a:t>
            </a:r>
            <a:r>
              <a:rPr lang="en-US" sz="1100" b="1" dirty="0"/>
              <a:t> a</a:t>
            </a:r>
            <a:endParaRPr lang="en-US" sz="1100" dirty="0"/>
          </a:p>
        </p:txBody>
      </p:sp>
      <p:sp>
        <p:nvSpPr>
          <p:cNvPr id="7" name="TextBox 6"/>
          <p:cNvSpPr txBox="1"/>
          <p:nvPr/>
        </p:nvSpPr>
        <p:spPr>
          <a:xfrm>
            <a:off x="2480962" y="3738846"/>
            <a:ext cx="3046381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tmux</a:t>
            </a:r>
            <a:r>
              <a:rPr lang="en-US" sz="1100" b="1" dirty="0"/>
              <a:t> a –t </a:t>
            </a:r>
            <a:r>
              <a:rPr lang="en-US" sz="1100" b="1" dirty="0" err="1"/>
              <a:t>session_name</a:t>
            </a:r>
            <a:endParaRPr lang="en-US" sz="1100" dirty="0"/>
          </a:p>
        </p:txBody>
      </p:sp>
      <p:sp>
        <p:nvSpPr>
          <p:cNvPr id="8" name="TextBox 7"/>
          <p:cNvSpPr txBox="1"/>
          <p:nvPr/>
        </p:nvSpPr>
        <p:spPr>
          <a:xfrm>
            <a:off x="2480962" y="4156793"/>
            <a:ext cx="3046381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tmux</a:t>
            </a:r>
            <a:r>
              <a:rPr lang="en-US" sz="1100" b="1" dirty="0"/>
              <a:t> ls</a:t>
            </a:r>
            <a:endParaRPr lang="en-US" sz="1100" dirty="0"/>
          </a:p>
        </p:txBody>
      </p:sp>
      <p:sp>
        <p:nvSpPr>
          <p:cNvPr id="9" name="TextBox 8"/>
          <p:cNvSpPr txBox="1"/>
          <p:nvPr/>
        </p:nvSpPr>
        <p:spPr>
          <a:xfrm>
            <a:off x="2480963" y="4533796"/>
            <a:ext cx="3046380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tmux</a:t>
            </a:r>
            <a:r>
              <a:rPr lang="en-US" sz="1100" b="1" dirty="0"/>
              <a:t> kill-session –t </a:t>
            </a:r>
            <a:r>
              <a:rPr lang="en-US" sz="1100" b="1" dirty="0" err="1"/>
              <a:t>session_name</a:t>
            </a:r>
            <a:endParaRPr lang="en-US" sz="1100" dirty="0"/>
          </a:p>
        </p:txBody>
      </p:sp>
      <p:grpSp>
        <p:nvGrpSpPr>
          <p:cNvPr id="12" name="Group 11"/>
          <p:cNvGrpSpPr/>
          <p:nvPr/>
        </p:nvGrpSpPr>
        <p:grpSpPr>
          <a:xfrm>
            <a:off x="5702727" y="2309290"/>
            <a:ext cx="3136473" cy="1649178"/>
            <a:chOff x="5197381" y="3241578"/>
            <a:chExt cx="2952750" cy="1552575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197381" y="3241578"/>
              <a:ext cx="2952750" cy="1552575"/>
            </a:xfrm>
            <a:prstGeom prst="rect">
              <a:avLst/>
            </a:prstGeom>
          </p:spPr>
        </p:pic>
        <p:sp>
          <p:nvSpPr>
            <p:cNvPr id="11" name="Rectangle 10"/>
            <p:cNvSpPr/>
            <p:nvPr/>
          </p:nvSpPr>
          <p:spPr>
            <a:xfrm>
              <a:off x="6445085" y="3680713"/>
              <a:ext cx="641445" cy="154308"/>
            </a:xfrm>
            <a:prstGeom prst="rect">
              <a:avLst/>
            </a:prstGeom>
            <a:solidFill>
              <a:srgbClr val="000000"/>
            </a:solidFill>
            <a:ln>
              <a:solidFill>
                <a:srgbClr val="0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n>
                  <a:solidFill>
                    <a:sysClr val="windowText" lastClr="000000"/>
                  </a:solidFill>
                </a:ln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3748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2"/>
          <p:cNvSpPr txBox="1">
            <a:spLocks/>
          </p:cNvSpPr>
          <p:nvPr/>
        </p:nvSpPr>
        <p:spPr>
          <a:xfrm>
            <a:off x="425196" y="1316736"/>
            <a:ext cx="4474795" cy="868430"/>
          </a:xfrm>
          <a:prstGeom prst="rect">
            <a:avLst/>
          </a:prstGeom>
        </p:spPr>
        <p:txBody>
          <a:bodyPr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5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SLURM Partition Structure</a:t>
            </a:r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015066"/>
              </p:ext>
            </p:extLst>
          </p:nvPr>
        </p:nvGraphicFramePr>
        <p:xfrm>
          <a:off x="725701" y="2489287"/>
          <a:ext cx="7449308" cy="2537460"/>
        </p:xfrm>
        <a:graphic>
          <a:graphicData uri="http://schemas.openxmlformats.org/drawingml/2006/table">
            <a:tbl>
              <a:tblPr>
                <a:tableStyleId>{6E25E649-3F16-4E02-A733-19D2CDBF48F0}</a:tableStyleId>
              </a:tblPr>
              <a:tblGrid>
                <a:gridCol w="1862327">
                  <a:extLst>
                    <a:ext uri="{9D8B030D-6E8A-4147-A177-3AD203B41FA5}">
                      <a16:colId xmlns:a16="http://schemas.microsoft.com/office/drawing/2014/main" val="49243985"/>
                    </a:ext>
                  </a:extLst>
                </a:gridCol>
                <a:gridCol w="1862327">
                  <a:extLst>
                    <a:ext uri="{9D8B030D-6E8A-4147-A177-3AD203B41FA5}">
                      <a16:colId xmlns:a16="http://schemas.microsoft.com/office/drawing/2014/main" val="4085059666"/>
                    </a:ext>
                  </a:extLst>
                </a:gridCol>
                <a:gridCol w="1862327">
                  <a:extLst>
                    <a:ext uri="{9D8B030D-6E8A-4147-A177-3AD203B41FA5}">
                      <a16:colId xmlns:a16="http://schemas.microsoft.com/office/drawing/2014/main" val="3433356464"/>
                    </a:ext>
                  </a:extLst>
                </a:gridCol>
                <a:gridCol w="1862327">
                  <a:extLst>
                    <a:ext uri="{9D8B030D-6E8A-4147-A177-3AD203B41FA5}">
                      <a16:colId xmlns:a16="http://schemas.microsoft.com/office/drawing/2014/main" val="1330873742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Partition Name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Time Limit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Default Number CPUs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Job Submission Limit/user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2532903020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debug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1 hour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4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286801761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general-compute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72 hours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1000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3537878443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gpu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72 hours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4*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311292481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largemem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72 hours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32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34378849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skylake</a:t>
                      </a:r>
                      <a:br>
                        <a:rPr lang="en-US">
                          <a:effectLst/>
                        </a:rPr>
                      </a:b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>
                          <a:effectLst/>
                        </a:rPr>
                        <a:t>72 hours</a:t>
                      </a:r>
                      <a:endParaRPr lang="en-US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</a:t>
                      </a:r>
                      <a:endParaRPr lang="en-US" altLang="zh-CN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</a:rPr>
                        <a:t>1000</a:t>
                      </a:r>
                      <a:endParaRPr lang="en-US" altLang="zh-CN" dirty="0">
                        <a:solidFill>
                          <a:srgbClr val="666666"/>
                        </a:solidFill>
                        <a:effectLst/>
                        <a:latin typeface="Arial" panose="020B0604020202020204" pitchFamily="34" charset="0"/>
                      </a:endParaRPr>
                    </a:p>
                  </a:txBody>
                  <a:tcPr marL="85725" marR="57150" marT="57150" marB="57150" anchor="ctr"/>
                </a:tc>
                <a:extLst>
                  <a:ext uri="{0D108BD9-81ED-4DB2-BD59-A6C34878D82A}">
                    <a16:rowId xmlns:a16="http://schemas.microsoft.com/office/drawing/2014/main" val="1809327420"/>
                  </a:ext>
                </a:extLst>
              </a:tr>
            </a:tbl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25701" y="5184127"/>
            <a:ext cx="42338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*</a:t>
            </a:r>
            <a:r>
              <a:rPr lang="en-US" altLang="zh-CN" sz="1200" dirty="0">
                <a:hlinkClick r:id="rId2"/>
              </a:rPr>
              <a:t>more information about requesting specific node resources</a:t>
            </a:r>
            <a:endParaRPr lang="zh-CN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79626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2"/>
          <p:cNvSpPr txBox="1">
            <a:spLocks/>
          </p:cNvSpPr>
          <p:nvPr/>
        </p:nvSpPr>
        <p:spPr>
          <a:xfrm>
            <a:off x="425196" y="1316736"/>
            <a:ext cx="4474795" cy="868430"/>
          </a:xfrm>
          <a:prstGeom prst="rect">
            <a:avLst/>
          </a:prstGeom>
        </p:spPr>
        <p:txBody>
          <a:bodyPr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5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Submitting a SLURM Job Script</a:t>
            </a:r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425196" y="2185415"/>
            <a:ext cx="5461254" cy="34647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>
                <a:hlinkClick r:id="rId2"/>
              </a:rPr>
              <a:t>Resource Specification</a:t>
            </a: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 marL="0" indent="0">
              <a:lnSpc>
                <a:spcPts val="1950"/>
              </a:lnSpc>
              <a:buNone/>
            </a:pPr>
            <a:endParaRPr lang="en-US" altLang="zh-CN" sz="1600" dirty="0"/>
          </a:p>
          <a:p>
            <a:pPr marL="0" indent="0">
              <a:lnSpc>
                <a:spcPts val="1950"/>
              </a:lnSpc>
              <a:buNone/>
            </a:pPr>
            <a:endParaRPr lang="en-US" altLang="zh-CN" sz="1600" dirty="0"/>
          </a:p>
          <a:p>
            <a:pPr>
              <a:lnSpc>
                <a:spcPts val="1950"/>
              </a:lnSpc>
            </a:pPr>
            <a:r>
              <a:rPr lang="en-US" altLang="zh-CN" sz="1600" dirty="0"/>
              <a:t>Submit job to CCR   </a:t>
            </a:r>
          </a:p>
          <a:p>
            <a:pPr marL="0" indent="0">
              <a:lnSpc>
                <a:spcPts val="1950"/>
              </a:lnSpc>
              <a:buNone/>
            </a:pPr>
            <a:endParaRPr lang="en-US" sz="1400" dirty="0"/>
          </a:p>
        </p:txBody>
      </p:sp>
      <p:sp>
        <p:nvSpPr>
          <p:cNvPr id="5" name="TextBox 4"/>
          <p:cNvSpPr txBox="1"/>
          <p:nvPr/>
        </p:nvSpPr>
        <p:spPr>
          <a:xfrm>
            <a:off x="2662593" y="5201623"/>
            <a:ext cx="3692089" cy="26161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100" b="1" dirty="0"/>
              <a:t>$ </a:t>
            </a:r>
            <a:r>
              <a:rPr lang="en-US" sz="1100" b="1" dirty="0" err="1"/>
              <a:t>sbatch</a:t>
            </a:r>
            <a:r>
              <a:rPr lang="en-US" sz="1100" b="1" dirty="0"/>
              <a:t>  job_name.sh </a:t>
            </a:r>
            <a:endParaRPr lang="en-US" sz="1100" dirty="0"/>
          </a:p>
        </p:txBody>
      </p:sp>
      <p:sp>
        <p:nvSpPr>
          <p:cNvPr id="3" name="TextBox 2"/>
          <p:cNvSpPr txBox="1"/>
          <p:nvPr/>
        </p:nvSpPr>
        <p:spPr>
          <a:xfrm>
            <a:off x="2662593" y="2528912"/>
            <a:ext cx="3983783" cy="2492990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#!/bin/</a:t>
            </a:r>
            <a:r>
              <a:rPr lang="en-US" altLang="zh-CN" sz="1200" dirty="0" err="1"/>
              <a:t>sh</a:t>
            </a:r>
            <a:r>
              <a:rPr lang="en-US" altLang="zh-CN" sz="1200" dirty="0"/>
              <a:t> </a:t>
            </a:r>
          </a:p>
          <a:p>
            <a:r>
              <a:rPr lang="en-US" altLang="zh-CN" sz="1200" dirty="0"/>
              <a:t>#SBATCH --partition=general-compute</a:t>
            </a:r>
          </a:p>
          <a:p>
            <a:r>
              <a:rPr lang="en-US" altLang="zh-CN" sz="1200" dirty="0"/>
              <a:t>#SBATCH --time=00:15:00 </a:t>
            </a:r>
          </a:p>
          <a:p>
            <a:r>
              <a:rPr lang="en-US" altLang="zh-CN" sz="1200" dirty="0"/>
              <a:t>#SBATCH --nodes=2 </a:t>
            </a:r>
          </a:p>
          <a:p>
            <a:r>
              <a:rPr lang="en-US" altLang="zh-CN" sz="1200" dirty="0"/>
              <a:t>#SBATCH --</a:t>
            </a:r>
            <a:r>
              <a:rPr lang="en-US" altLang="zh-CN" sz="1200" dirty="0" err="1"/>
              <a:t>ntasks</a:t>
            </a:r>
            <a:r>
              <a:rPr lang="en-US" altLang="zh-CN" sz="1200" dirty="0"/>
              <a:t>-per-node=8 </a:t>
            </a:r>
          </a:p>
          <a:p>
            <a:r>
              <a:rPr lang="en-US" altLang="zh-CN" sz="1200" dirty="0"/>
              <a:t>#SBATCH --constraint=IB </a:t>
            </a:r>
          </a:p>
          <a:p>
            <a:r>
              <a:rPr lang="en-US" altLang="zh-CN" sz="1200" dirty="0"/>
              <a:t>#SBATCH --mem=23000 </a:t>
            </a:r>
          </a:p>
          <a:p>
            <a:r>
              <a:rPr lang="en-US" altLang="zh-CN" sz="1200" dirty="0"/>
              <a:t># Memory per node specification is in MB. It is optional. </a:t>
            </a:r>
          </a:p>
          <a:p>
            <a:r>
              <a:rPr lang="en-US" altLang="zh-CN" sz="1200" dirty="0"/>
              <a:t># The default limit is 3000MB per core. </a:t>
            </a:r>
          </a:p>
          <a:p>
            <a:r>
              <a:rPr lang="en-US" altLang="zh-CN" sz="1200" dirty="0"/>
              <a:t>#SBATCH --job-name="</a:t>
            </a:r>
            <a:r>
              <a:rPr lang="en-US" altLang="zh-CN" sz="1200" dirty="0" err="1"/>
              <a:t>hello_test</a:t>
            </a:r>
            <a:r>
              <a:rPr lang="en-US" altLang="zh-CN" sz="1200" dirty="0"/>
              <a:t>" </a:t>
            </a:r>
          </a:p>
          <a:p>
            <a:r>
              <a:rPr lang="en-US" altLang="zh-CN" sz="1200" dirty="0"/>
              <a:t>#SBATCH --output=test-</a:t>
            </a:r>
            <a:r>
              <a:rPr lang="en-US" altLang="zh-CN" sz="1200" dirty="0" err="1"/>
              <a:t>srun.out</a:t>
            </a:r>
            <a:r>
              <a:rPr lang="en-US" altLang="zh-CN" sz="1200" dirty="0"/>
              <a:t> </a:t>
            </a:r>
          </a:p>
          <a:p>
            <a:r>
              <a:rPr lang="en-US" altLang="zh-CN" sz="1200" dirty="0"/>
              <a:t>#SBATCH --mail-user=username@buffalo.edu </a:t>
            </a:r>
          </a:p>
          <a:p>
            <a:r>
              <a:rPr lang="en-US" altLang="zh-CN" sz="1200" dirty="0"/>
              <a:t>#SBATCH --mail-type=END </a:t>
            </a:r>
          </a:p>
        </p:txBody>
      </p:sp>
    </p:spTree>
    <p:extLst>
      <p:ext uri="{BB962C8B-B14F-4D97-AF65-F5344CB8AC3E}">
        <p14:creationId xmlns:p14="http://schemas.microsoft.com/office/powerpoint/2010/main" val="3075672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Title 2"/>
          <p:cNvSpPr txBox="1">
            <a:spLocks/>
          </p:cNvSpPr>
          <p:nvPr/>
        </p:nvSpPr>
        <p:spPr>
          <a:xfrm>
            <a:off x="425196" y="1316736"/>
            <a:ext cx="4474795" cy="868430"/>
          </a:xfrm>
          <a:prstGeom prst="rect">
            <a:avLst/>
          </a:prstGeom>
        </p:spPr>
        <p:txBody>
          <a:bodyPr anchor="b"/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25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r>
              <a:rPr lang="en-US" dirty="0"/>
              <a:t>Basic Commands of Linux</a:t>
            </a:r>
          </a:p>
        </p:txBody>
      </p:sp>
      <p:sp>
        <p:nvSpPr>
          <p:cNvPr id="4" name="Text Placeholder 1"/>
          <p:cNvSpPr txBox="1">
            <a:spLocks/>
          </p:cNvSpPr>
          <p:nvPr/>
        </p:nvSpPr>
        <p:spPr>
          <a:xfrm>
            <a:off x="425196" y="2185415"/>
            <a:ext cx="5461254" cy="346475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LucidaGrande" charset="0"/>
              <a:buChar char="-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5BBB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600" dirty="0"/>
              <a:t>Create directory:</a:t>
            </a:r>
          </a:p>
          <a:p>
            <a:r>
              <a:rPr lang="en-US" altLang="zh-CN" sz="1600" dirty="0"/>
              <a:t>Copy the </a:t>
            </a:r>
            <a:r>
              <a:rPr lang="en-US" altLang="zh-CN" sz="1600" dirty="0" err="1"/>
              <a:t>fastq</a:t>
            </a:r>
            <a:r>
              <a:rPr lang="en-US" altLang="zh-CN" sz="1600" dirty="0"/>
              <a:t> files in separate folders into a single one</a:t>
            </a:r>
          </a:p>
          <a:p>
            <a:endParaRPr lang="en-US" altLang="zh-CN" sz="1600" dirty="0"/>
          </a:p>
          <a:p>
            <a:r>
              <a:rPr lang="en-US" altLang="zh-CN" sz="1600" dirty="0"/>
              <a:t>Delete file: </a:t>
            </a:r>
          </a:p>
          <a:p>
            <a:r>
              <a:rPr lang="en-US" altLang="zh-CN" sz="1600" dirty="0"/>
              <a:t>Copy file</a:t>
            </a:r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>
              <a:lnSpc>
                <a:spcPts val="1950"/>
              </a:lnSpc>
            </a:pPr>
            <a:endParaRPr lang="en-US" altLang="zh-CN" sz="1600" dirty="0"/>
          </a:p>
          <a:p>
            <a:pPr marL="0" indent="0">
              <a:lnSpc>
                <a:spcPts val="1950"/>
              </a:lnSpc>
              <a:buNone/>
            </a:pPr>
            <a:endParaRPr lang="en-US" altLang="zh-CN" sz="1600" dirty="0"/>
          </a:p>
          <a:p>
            <a:pPr marL="0" indent="0">
              <a:lnSpc>
                <a:spcPts val="1950"/>
              </a:lnSpc>
              <a:buNone/>
            </a:pPr>
            <a:endParaRPr lang="en-US" altLang="zh-CN" sz="1600" dirty="0"/>
          </a:p>
        </p:txBody>
      </p:sp>
      <p:sp>
        <p:nvSpPr>
          <p:cNvPr id="3" name="TextBox 2"/>
          <p:cNvSpPr txBox="1"/>
          <p:nvPr/>
        </p:nvSpPr>
        <p:spPr>
          <a:xfrm>
            <a:off x="2315121" y="2185166"/>
            <a:ext cx="3811359" cy="276999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$ </a:t>
            </a:r>
            <a:r>
              <a:rPr lang="en-US" altLang="zh-CN" sz="1200" dirty="0" err="1"/>
              <a:t>mkdir</a:t>
            </a:r>
            <a:r>
              <a:rPr lang="en-US" altLang="zh-CN" sz="1200" dirty="0"/>
              <a:t> NEW_DIRECTORY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315120" y="2915096"/>
            <a:ext cx="3811359" cy="276999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200" dirty="0"/>
              <a:t>$ </a:t>
            </a:r>
            <a:r>
              <a:rPr lang="mr-IN" sz="1200" dirty="0" err="1"/>
              <a:t>for</a:t>
            </a:r>
            <a:r>
              <a:rPr lang="mr-IN" sz="1200" dirty="0"/>
              <a:t> </a:t>
            </a:r>
            <a:r>
              <a:rPr lang="mr-IN" sz="1200" dirty="0" err="1"/>
              <a:t>x</a:t>
            </a:r>
            <a:r>
              <a:rPr lang="mr-IN" sz="1200" dirty="0"/>
              <a:t> </a:t>
            </a:r>
            <a:r>
              <a:rPr lang="mr-IN" sz="1200" dirty="0" err="1"/>
              <a:t>in</a:t>
            </a:r>
            <a:r>
              <a:rPr lang="mr-IN" sz="1200" dirty="0"/>
              <a:t> $(</a:t>
            </a:r>
            <a:r>
              <a:rPr lang="mr-IN" sz="1200" dirty="0" err="1"/>
              <a:t>ls</a:t>
            </a:r>
            <a:r>
              <a:rPr lang="mr-IN" sz="1200" dirty="0"/>
              <a:t> -</a:t>
            </a:r>
            <a:r>
              <a:rPr lang="mr-IN" sz="1200" dirty="0" err="1"/>
              <a:t>d</a:t>
            </a:r>
            <a:r>
              <a:rPr lang="mr-IN" sz="1200" dirty="0"/>
              <a:t> *); </a:t>
            </a:r>
            <a:r>
              <a:rPr lang="mr-IN" sz="1200" dirty="0" err="1"/>
              <a:t>do</a:t>
            </a:r>
            <a:r>
              <a:rPr lang="mr-IN" sz="1200" dirty="0"/>
              <a:t> </a:t>
            </a:r>
            <a:r>
              <a:rPr lang="mr-IN" sz="1200" dirty="0" err="1"/>
              <a:t>cp</a:t>
            </a:r>
            <a:r>
              <a:rPr lang="mr-IN" sz="1200" dirty="0"/>
              <a:t> $</a:t>
            </a:r>
            <a:r>
              <a:rPr lang="mr-IN" sz="1200" dirty="0" err="1"/>
              <a:t>x</a:t>
            </a:r>
            <a:r>
              <a:rPr lang="mr-IN" sz="1200" dirty="0"/>
              <a:t>/*.</a:t>
            </a:r>
            <a:r>
              <a:rPr lang="mr-IN" sz="1200" dirty="0" err="1"/>
              <a:t>gz</a:t>
            </a:r>
            <a:r>
              <a:rPr lang="mr-IN" sz="1200" dirty="0"/>
              <a:t> ../</a:t>
            </a:r>
            <a:r>
              <a:rPr lang="mr-IN" sz="1200" dirty="0" err="1"/>
              <a:t>fastq</a:t>
            </a:r>
            <a:r>
              <a:rPr lang="mr-IN" sz="1200" dirty="0"/>
              <a:t>/; </a:t>
            </a:r>
            <a:r>
              <a:rPr lang="mr-IN" sz="1200" dirty="0" err="1"/>
              <a:t>done</a:t>
            </a:r>
            <a:endParaRPr lang="en-US" altLang="zh-CN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2315119" y="3247228"/>
            <a:ext cx="3811359" cy="276999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$ </a:t>
            </a:r>
            <a:r>
              <a:rPr lang="en-US" altLang="zh-CN" sz="1200" dirty="0" err="1"/>
              <a:t>rm</a:t>
            </a:r>
            <a:r>
              <a:rPr lang="en-US" altLang="zh-CN" sz="1200" dirty="0"/>
              <a:t> FILE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315119" y="3645026"/>
            <a:ext cx="3811359" cy="276999"/>
          </a:xfrm>
          <a:prstGeom prst="rect">
            <a:avLst/>
          </a:prstGeom>
          <a:solidFill>
            <a:schemeClr val="tx1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$ </a:t>
            </a:r>
            <a:r>
              <a:rPr lang="en-US" altLang="zh-CN" sz="1200" dirty="0" err="1"/>
              <a:t>cp</a:t>
            </a:r>
            <a:r>
              <a:rPr lang="en-US" altLang="zh-CN" sz="1200" dirty="0"/>
              <a:t> OLD_FILE NEW_FILE</a:t>
            </a:r>
          </a:p>
        </p:txBody>
      </p:sp>
    </p:spTree>
    <p:extLst>
      <p:ext uri="{BB962C8B-B14F-4D97-AF65-F5344CB8AC3E}">
        <p14:creationId xmlns:p14="http://schemas.microsoft.com/office/powerpoint/2010/main" val="797628233"/>
      </p:ext>
    </p:extLst>
  </p:cSld>
  <p:clrMapOvr>
    <a:masterClrMapping/>
  </p:clrMapOvr>
</p:sld>
</file>

<file path=ppt/theme/theme1.xml><?xml version="1.0" encoding="utf-8"?>
<a:theme xmlns:a="http://schemas.openxmlformats.org/drawingml/2006/main" name="UB Powerpoint Template">
  <a:themeElements>
    <a:clrScheme name="Custom 2">
      <a:dk1>
        <a:srgbClr val="666666"/>
      </a:dk1>
      <a:lt1>
        <a:srgbClr val="FFFFFF"/>
      </a:lt1>
      <a:dk2>
        <a:srgbClr val="005BBB"/>
      </a:dk2>
      <a:lt2>
        <a:srgbClr val="FFFFFF"/>
      </a:lt2>
      <a:accent1>
        <a:srgbClr val="005BBB"/>
      </a:accent1>
      <a:accent2>
        <a:srgbClr val="41B6E6"/>
      </a:accent2>
      <a:accent3>
        <a:srgbClr val="E56D54"/>
      </a:accent3>
      <a:accent4>
        <a:srgbClr val="666666"/>
      </a:accent4>
      <a:accent5>
        <a:srgbClr val="007681"/>
      </a:accent5>
      <a:accent6>
        <a:srgbClr val="003E51"/>
      </a:accent6>
      <a:hlink>
        <a:srgbClr val="186BB7"/>
      </a:hlink>
      <a:folHlink>
        <a:srgbClr val="D86A4E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owerpoint_Template_WIDE" id="{320877F5-9057-5044-9670-55C377C33490}" vid="{043CC7DF-15AC-0F49-A0D1-304573C219B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4073</TotalTime>
  <Words>327</Words>
  <Application>Microsoft Macintosh PowerPoint</Application>
  <PresentationFormat>On-screen Show (4:3)</PresentationFormat>
  <Paragraphs>86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Georgia</vt:lpstr>
      <vt:lpstr>LucidaGrande</vt:lpstr>
      <vt:lpstr>UB Powerpoint Template</vt:lpstr>
      <vt:lpstr>Tips of CCR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 Powerpoint Template</dc:title>
  <dc:subject/>
  <dc:creator>Microsoft Office User</dc:creator>
  <cp:keywords/>
  <dc:description/>
  <cp:lastModifiedBy>Lu Li</cp:lastModifiedBy>
  <cp:revision>247</cp:revision>
  <cp:lastPrinted>2016-07-18T17:32:49Z</cp:lastPrinted>
  <dcterms:created xsi:type="dcterms:W3CDTF">2016-06-28T14:05:07Z</dcterms:created>
  <dcterms:modified xsi:type="dcterms:W3CDTF">2023-05-03T17:27:42Z</dcterms:modified>
  <cp:category/>
</cp:coreProperties>
</file>

<file path=docProps/thumbnail.jpeg>
</file>